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7779B7-A6B4-4369-842B-EA83C16F2696}" type="datetimeFigureOut">
              <a:rPr lang="en-US" smtClean="0"/>
              <a:t>9/6/2021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601832-277F-44E3-9D86-94742B852C80}" type="slidenum">
              <a:rPr lang="en-US" smtClean="0"/>
              <a:t>‹#›</a:t>
            </a:fld>
            <a:endParaRPr lang="en-US"/>
          </a:p>
        </p:txBody>
      </p:sp>
    </p:spTree>
    <p:extLst>
      <p:ext uri="{BB962C8B-B14F-4D97-AF65-F5344CB8AC3E}">
        <p14:creationId xmlns:p14="http://schemas.microsoft.com/office/powerpoint/2010/main" val="235529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A8440D8-1AE7-4266-9CF6-4D1C5E525278}" type="slidenum">
              <a:rPr lang="en-GB" altLang="en-US" smtClean="0"/>
              <a:pPr/>
              <a:t>1</a:t>
            </a:fld>
            <a:endParaRPr lang="en-GB" altLang="en-US" smtClean="0"/>
          </a:p>
        </p:txBody>
      </p:sp>
    </p:spTree>
    <p:extLst>
      <p:ext uri="{BB962C8B-B14F-4D97-AF65-F5344CB8AC3E}">
        <p14:creationId xmlns:p14="http://schemas.microsoft.com/office/powerpoint/2010/main" val="922197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CA74A0-EEF8-43B4-9FFA-F29E5A1ABDFE}"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47364-87B9-459C-8E6C-CC89FA2FC2FA}" type="slidenum">
              <a:rPr lang="en-US" smtClean="0"/>
              <a:t>‹#›</a:t>
            </a:fld>
            <a:endParaRPr lang="en-US"/>
          </a:p>
        </p:txBody>
      </p:sp>
    </p:spTree>
    <p:extLst>
      <p:ext uri="{BB962C8B-B14F-4D97-AF65-F5344CB8AC3E}">
        <p14:creationId xmlns:p14="http://schemas.microsoft.com/office/powerpoint/2010/main" val="1763198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CA74A0-EEF8-43B4-9FFA-F29E5A1ABDFE}"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47364-87B9-459C-8E6C-CC89FA2FC2FA}" type="slidenum">
              <a:rPr lang="en-US" smtClean="0"/>
              <a:t>‹#›</a:t>
            </a:fld>
            <a:endParaRPr lang="en-US"/>
          </a:p>
        </p:txBody>
      </p:sp>
    </p:spTree>
    <p:extLst>
      <p:ext uri="{BB962C8B-B14F-4D97-AF65-F5344CB8AC3E}">
        <p14:creationId xmlns:p14="http://schemas.microsoft.com/office/powerpoint/2010/main" val="3976359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CA74A0-EEF8-43B4-9FFA-F29E5A1ABDFE}"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47364-87B9-459C-8E6C-CC89FA2FC2FA}" type="slidenum">
              <a:rPr lang="en-US" smtClean="0"/>
              <a:t>‹#›</a:t>
            </a:fld>
            <a:endParaRPr lang="en-US"/>
          </a:p>
        </p:txBody>
      </p:sp>
    </p:spTree>
    <p:extLst>
      <p:ext uri="{BB962C8B-B14F-4D97-AF65-F5344CB8AC3E}">
        <p14:creationId xmlns:p14="http://schemas.microsoft.com/office/powerpoint/2010/main" val="2887995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CA74A0-EEF8-43B4-9FFA-F29E5A1ABDFE}"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47364-87B9-459C-8E6C-CC89FA2FC2FA}" type="slidenum">
              <a:rPr lang="en-US" smtClean="0"/>
              <a:t>‹#›</a:t>
            </a:fld>
            <a:endParaRPr lang="en-US"/>
          </a:p>
        </p:txBody>
      </p:sp>
    </p:spTree>
    <p:extLst>
      <p:ext uri="{BB962C8B-B14F-4D97-AF65-F5344CB8AC3E}">
        <p14:creationId xmlns:p14="http://schemas.microsoft.com/office/powerpoint/2010/main" val="4228125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CA74A0-EEF8-43B4-9FFA-F29E5A1ABDFE}"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47364-87B9-459C-8E6C-CC89FA2FC2FA}" type="slidenum">
              <a:rPr lang="en-US" smtClean="0"/>
              <a:t>‹#›</a:t>
            </a:fld>
            <a:endParaRPr lang="en-US"/>
          </a:p>
        </p:txBody>
      </p:sp>
    </p:spTree>
    <p:extLst>
      <p:ext uri="{BB962C8B-B14F-4D97-AF65-F5344CB8AC3E}">
        <p14:creationId xmlns:p14="http://schemas.microsoft.com/office/powerpoint/2010/main" val="3599209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CA74A0-EEF8-43B4-9FFA-F29E5A1ABDFE}" type="datetimeFigureOut">
              <a:rPr lang="en-US" smtClean="0"/>
              <a:t>9/6/2021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47364-87B9-459C-8E6C-CC89FA2FC2FA}" type="slidenum">
              <a:rPr lang="en-US" smtClean="0"/>
              <a:t>‹#›</a:t>
            </a:fld>
            <a:endParaRPr lang="en-US"/>
          </a:p>
        </p:txBody>
      </p:sp>
    </p:spTree>
    <p:extLst>
      <p:ext uri="{BB962C8B-B14F-4D97-AF65-F5344CB8AC3E}">
        <p14:creationId xmlns:p14="http://schemas.microsoft.com/office/powerpoint/2010/main" val="2312406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CA74A0-EEF8-43B4-9FFA-F29E5A1ABDFE}" type="datetimeFigureOut">
              <a:rPr lang="en-US" smtClean="0"/>
              <a:t>9/6/2021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E47364-87B9-459C-8E6C-CC89FA2FC2FA}" type="slidenum">
              <a:rPr lang="en-US" smtClean="0"/>
              <a:t>‹#›</a:t>
            </a:fld>
            <a:endParaRPr lang="en-US"/>
          </a:p>
        </p:txBody>
      </p:sp>
    </p:spTree>
    <p:extLst>
      <p:ext uri="{BB962C8B-B14F-4D97-AF65-F5344CB8AC3E}">
        <p14:creationId xmlns:p14="http://schemas.microsoft.com/office/powerpoint/2010/main" val="2188482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CA74A0-EEF8-43B4-9FFA-F29E5A1ABDFE}" type="datetimeFigureOut">
              <a:rPr lang="en-US" smtClean="0"/>
              <a:t>9/6/2021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E47364-87B9-459C-8E6C-CC89FA2FC2FA}" type="slidenum">
              <a:rPr lang="en-US" smtClean="0"/>
              <a:t>‹#›</a:t>
            </a:fld>
            <a:endParaRPr lang="en-US"/>
          </a:p>
        </p:txBody>
      </p:sp>
    </p:spTree>
    <p:extLst>
      <p:ext uri="{BB962C8B-B14F-4D97-AF65-F5344CB8AC3E}">
        <p14:creationId xmlns:p14="http://schemas.microsoft.com/office/powerpoint/2010/main" val="3094290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CA74A0-EEF8-43B4-9FFA-F29E5A1ABDFE}" type="datetimeFigureOut">
              <a:rPr lang="en-US" smtClean="0"/>
              <a:t>9/6/2021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E47364-87B9-459C-8E6C-CC89FA2FC2FA}" type="slidenum">
              <a:rPr lang="en-US" smtClean="0"/>
              <a:t>‹#›</a:t>
            </a:fld>
            <a:endParaRPr lang="en-US"/>
          </a:p>
        </p:txBody>
      </p:sp>
    </p:spTree>
    <p:extLst>
      <p:ext uri="{BB962C8B-B14F-4D97-AF65-F5344CB8AC3E}">
        <p14:creationId xmlns:p14="http://schemas.microsoft.com/office/powerpoint/2010/main" val="676546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CA74A0-EEF8-43B4-9FFA-F29E5A1ABDFE}" type="datetimeFigureOut">
              <a:rPr lang="en-US" smtClean="0"/>
              <a:t>9/6/2021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47364-87B9-459C-8E6C-CC89FA2FC2FA}" type="slidenum">
              <a:rPr lang="en-US" smtClean="0"/>
              <a:t>‹#›</a:t>
            </a:fld>
            <a:endParaRPr lang="en-US"/>
          </a:p>
        </p:txBody>
      </p:sp>
    </p:spTree>
    <p:extLst>
      <p:ext uri="{BB962C8B-B14F-4D97-AF65-F5344CB8AC3E}">
        <p14:creationId xmlns:p14="http://schemas.microsoft.com/office/powerpoint/2010/main" val="209604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CA74A0-EEF8-43B4-9FFA-F29E5A1ABDFE}" type="datetimeFigureOut">
              <a:rPr lang="en-US" smtClean="0"/>
              <a:t>9/6/2021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47364-87B9-459C-8E6C-CC89FA2FC2FA}" type="slidenum">
              <a:rPr lang="en-US" smtClean="0"/>
              <a:t>‹#›</a:t>
            </a:fld>
            <a:endParaRPr lang="en-US"/>
          </a:p>
        </p:txBody>
      </p:sp>
    </p:spTree>
    <p:extLst>
      <p:ext uri="{BB962C8B-B14F-4D97-AF65-F5344CB8AC3E}">
        <p14:creationId xmlns:p14="http://schemas.microsoft.com/office/powerpoint/2010/main" val="3821104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CA74A0-EEF8-43B4-9FFA-F29E5A1ABDFE}" type="datetimeFigureOut">
              <a:rPr lang="en-US" smtClean="0"/>
              <a:t>9/6/2021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E47364-87B9-459C-8E6C-CC89FA2FC2FA}" type="slidenum">
              <a:rPr lang="en-US" smtClean="0"/>
              <a:t>‹#›</a:t>
            </a:fld>
            <a:endParaRPr lang="en-US"/>
          </a:p>
        </p:txBody>
      </p:sp>
    </p:spTree>
    <p:extLst>
      <p:ext uri="{BB962C8B-B14F-4D97-AF65-F5344CB8AC3E}">
        <p14:creationId xmlns:p14="http://schemas.microsoft.com/office/powerpoint/2010/main" val="133601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ChangeArrowheads="1"/>
          </p:cNvSpPr>
          <p:nvPr/>
        </p:nvSpPr>
        <p:spPr bwMode="auto">
          <a:xfrm>
            <a:off x="3359150" y="2298700"/>
            <a:ext cx="4549900" cy="923330"/>
          </a:xfrm>
          <a:prstGeom prst="rect">
            <a:avLst/>
          </a:prstGeom>
          <a:noFill/>
          <a:ln w="9525">
            <a:noFill/>
            <a:miter lim="800000"/>
            <a:headEnd/>
            <a:tailEnd/>
          </a:ln>
          <a:effectLst/>
        </p:spPr>
        <p:txBody>
          <a:bodyPr wrap="none">
            <a:spAutoFit/>
          </a:bodyPr>
          <a:lstStyle/>
          <a:p>
            <a:pPr eaLnBrk="1" hangingPunct="1">
              <a:defRPr/>
            </a:pPr>
            <a:r>
              <a:rPr lang="en-US" altLang="en-US" sz="5400" b="1" i="1">
                <a:solidFill>
                  <a:schemeClr val="accent2"/>
                </a:solidFill>
                <a:effectLst>
                  <a:outerShdw blurRad="38100" dist="38100" dir="2700000" algn="tl">
                    <a:srgbClr val="C0C0C0"/>
                  </a:outerShdw>
                </a:effectLst>
              </a:rPr>
              <a:t>Data Link Layer</a:t>
            </a:r>
            <a:endParaRPr lang="en-US" sz="5400" b="1" i="1">
              <a:solidFill>
                <a:schemeClr val="accent2"/>
              </a:solidFill>
              <a:effectLst>
                <a:outerShdw blurRad="38100" dist="38100" dir="2700000" algn="tl">
                  <a:srgbClr val="C0C0C0"/>
                </a:outerShdw>
              </a:effectLst>
            </a:endParaRPr>
          </a:p>
        </p:txBody>
      </p:sp>
      <p:sp>
        <p:nvSpPr>
          <p:cNvPr id="3075" name="Text Box 5"/>
          <p:cNvSpPr txBox="1">
            <a:spLocks noChangeArrowheads="1"/>
          </p:cNvSpPr>
          <p:nvPr/>
        </p:nvSpPr>
        <p:spPr bwMode="auto">
          <a:xfrm>
            <a:off x="1703388" y="6353176"/>
            <a:ext cx="2952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i="1">
                <a:solidFill>
                  <a:srgbClr val="008080"/>
                </a:solidFill>
              </a:rPr>
              <a:t>Dr. Husam A. Al-Ameen</a:t>
            </a:r>
          </a:p>
        </p:txBody>
      </p:sp>
    </p:spTree>
    <p:extLst>
      <p:ext uri="{BB962C8B-B14F-4D97-AF65-F5344CB8AC3E}">
        <p14:creationId xmlns:p14="http://schemas.microsoft.com/office/powerpoint/2010/main" val="1967062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1676400"/>
            <a:ext cx="7696200" cy="400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5"/>
          <p:cNvSpPr>
            <a:spLocks noChangeArrowheads="1"/>
          </p:cNvSpPr>
          <p:nvPr/>
        </p:nvSpPr>
        <p:spPr bwMode="auto">
          <a:xfrm>
            <a:off x="5159376" y="379414"/>
            <a:ext cx="17113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chemeClr val="accent2"/>
                </a:solidFill>
              </a:rPr>
              <a:t>Redundancy</a:t>
            </a:r>
          </a:p>
        </p:txBody>
      </p:sp>
    </p:spTree>
    <p:extLst>
      <p:ext uri="{BB962C8B-B14F-4D97-AF65-F5344CB8AC3E}">
        <p14:creationId xmlns:p14="http://schemas.microsoft.com/office/powerpoint/2010/main" val="28726301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9651" y="404813"/>
            <a:ext cx="7623175" cy="180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Rectangle 5"/>
          <p:cNvSpPr>
            <a:spLocks noChangeArrowheads="1"/>
          </p:cNvSpPr>
          <p:nvPr/>
        </p:nvSpPr>
        <p:spPr bwMode="auto">
          <a:xfrm>
            <a:off x="1774826" y="3476626"/>
            <a:ext cx="8785225"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ts val="1200"/>
              </a:spcBef>
              <a:spcAft>
                <a:spcPts val="1000"/>
              </a:spcAft>
              <a:buFontTx/>
              <a:buChar char="-"/>
            </a:pPr>
            <a:r>
              <a:rPr lang="en-US" altLang="en-US" sz="2000"/>
              <a:t>The most common and least expensive mechanism for error detection </a:t>
            </a:r>
          </a:p>
          <a:p>
            <a:pPr>
              <a:spcBef>
                <a:spcPts val="1200"/>
              </a:spcBef>
              <a:spcAft>
                <a:spcPts val="1000"/>
              </a:spcAft>
              <a:buFontTx/>
              <a:buChar char="-"/>
            </a:pPr>
            <a:r>
              <a:rPr lang="en-US" altLang="en-US" sz="2000"/>
              <a:t> Parity check can be simple or two-dimensional.</a:t>
            </a:r>
          </a:p>
        </p:txBody>
      </p:sp>
      <p:sp>
        <p:nvSpPr>
          <p:cNvPr id="14340" name="Rectangle 6"/>
          <p:cNvSpPr>
            <a:spLocks noChangeArrowheads="1"/>
          </p:cNvSpPr>
          <p:nvPr/>
        </p:nvSpPr>
        <p:spPr bwMode="auto">
          <a:xfrm>
            <a:off x="1766888" y="2924175"/>
            <a:ext cx="198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a:solidFill>
                  <a:schemeClr val="accent2"/>
                </a:solidFill>
              </a:rPr>
              <a:t>Parity check</a:t>
            </a:r>
          </a:p>
        </p:txBody>
      </p:sp>
      <p:sp>
        <p:nvSpPr>
          <p:cNvPr id="14341" name="Rectangle 9"/>
          <p:cNvSpPr>
            <a:spLocks noChangeArrowheads="1"/>
          </p:cNvSpPr>
          <p:nvPr/>
        </p:nvSpPr>
        <p:spPr bwMode="auto">
          <a:xfrm>
            <a:off x="1847851" y="5327651"/>
            <a:ext cx="8569325"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ts val="1200"/>
              </a:spcBef>
              <a:spcAft>
                <a:spcPts val="1000"/>
              </a:spcAft>
              <a:buNone/>
            </a:pPr>
            <a:r>
              <a:rPr lang="en-US" altLang="en-US" sz="2000"/>
              <a:t>In this technique, a parity bit (redundant bit) is added to every data unit so that the total number of 1s in the unit (including the parity bit) is even (or odd for odd-parity).</a:t>
            </a:r>
          </a:p>
        </p:txBody>
      </p:sp>
      <p:sp>
        <p:nvSpPr>
          <p:cNvPr id="14342" name="Rectangle 10"/>
          <p:cNvSpPr>
            <a:spLocks noChangeArrowheads="1"/>
          </p:cNvSpPr>
          <p:nvPr/>
        </p:nvSpPr>
        <p:spPr bwMode="auto">
          <a:xfrm>
            <a:off x="1763714" y="4797425"/>
            <a:ext cx="3063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a:solidFill>
                  <a:schemeClr val="accent2"/>
                </a:solidFill>
              </a:rPr>
              <a:t>Simple Parity check</a:t>
            </a:r>
          </a:p>
        </p:txBody>
      </p:sp>
    </p:spTree>
    <p:extLst>
      <p:ext uri="{BB962C8B-B14F-4D97-AF65-F5344CB8AC3E}">
        <p14:creationId xmlns:p14="http://schemas.microsoft.com/office/powerpoint/2010/main" val="40265887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7788" y="1447800"/>
            <a:ext cx="6754812" cy="471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Rectangle 5"/>
          <p:cNvSpPr>
            <a:spLocks noChangeArrowheads="1"/>
          </p:cNvSpPr>
          <p:nvPr/>
        </p:nvSpPr>
        <p:spPr bwMode="auto">
          <a:xfrm>
            <a:off x="4656139" y="333376"/>
            <a:ext cx="26114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2000" b="1">
                <a:solidFill>
                  <a:schemeClr val="accent2"/>
                </a:solidFill>
              </a:rPr>
              <a:t>Even-parity concept</a:t>
            </a:r>
          </a:p>
        </p:txBody>
      </p:sp>
    </p:spTree>
    <p:extLst>
      <p:ext uri="{BB962C8B-B14F-4D97-AF65-F5344CB8AC3E}">
        <p14:creationId xmlns:p14="http://schemas.microsoft.com/office/powerpoint/2010/main" val="26930827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ChangeArrowheads="1"/>
          </p:cNvSpPr>
          <p:nvPr/>
        </p:nvSpPr>
        <p:spPr bwMode="auto">
          <a:xfrm>
            <a:off x="1774825" y="620714"/>
            <a:ext cx="8458200" cy="2854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000">
                <a:latin typeface="Times" panose="02020603050405020304" pitchFamily="18" charset="0"/>
              </a:rPr>
              <a:t>Suppose the sender wants to send the word </a:t>
            </a:r>
            <a:r>
              <a:rPr lang="en-US" altLang="en-US" sz="2000" i="1">
                <a:latin typeface="Times" panose="02020603050405020304" pitchFamily="18" charset="0"/>
              </a:rPr>
              <a:t>world</a:t>
            </a:r>
            <a:r>
              <a:rPr lang="en-US" altLang="en-US" sz="2000">
                <a:latin typeface="Times" panose="02020603050405020304" pitchFamily="18" charset="0"/>
              </a:rPr>
              <a:t>. In ASCII the five characters are coded as </a:t>
            </a:r>
          </a:p>
          <a:p>
            <a:pPr eaLnBrk="1" hangingPunct="1">
              <a:spcBef>
                <a:spcPct val="50000"/>
              </a:spcBef>
              <a:buFontTx/>
              <a:buNone/>
            </a:pPr>
            <a:r>
              <a:rPr lang="en-US" altLang="en-US" sz="2800">
                <a:latin typeface="Times" panose="02020603050405020304" pitchFamily="18" charset="0"/>
              </a:rPr>
              <a:t>    </a:t>
            </a:r>
            <a:r>
              <a:rPr lang="en-US" altLang="en-US" sz="2800">
                <a:latin typeface="Times New Roman" panose="02020603050405020304" pitchFamily="18" charset="0"/>
              </a:rPr>
              <a:t>1110111   1101111   1110010   1101100   1100100</a:t>
            </a:r>
          </a:p>
          <a:p>
            <a:pPr eaLnBrk="1" hangingPunct="1">
              <a:spcBef>
                <a:spcPct val="50000"/>
              </a:spcBef>
              <a:buFontTx/>
              <a:buNone/>
            </a:pPr>
            <a:r>
              <a:rPr lang="en-US" altLang="en-US" sz="1800" b="1">
                <a:solidFill>
                  <a:schemeClr val="hlink"/>
                </a:solidFill>
              </a:rPr>
              <a:t>              w                     o                       r                      l                       d</a:t>
            </a:r>
            <a:endParaRPr lang="en-US" altLang="en-US" sz="2800" b="1">
              <a:latin typeface="Times New Roman" panose="02020603050405020304" pitchFamily="18" charset="0"/>
            </a:endParaRPr>
          </a:p>
          <a:p>
            <a:pPr eaLnBrk="1" hangingPunct="1">
              <a:spcBef>
                <a:spcPct val="50000"/>
              </a:spcBef>
              <a:buFontTx/>
              <a:buNone/>
            </a:pPr>
            <a:r>
              <a:rPr lang="en-US" altLang="en-US" sz="2000">
                <a:latin typeface="Times" panose="02020603050405020304" pitchFamily="18" charset="0"/>
              </a:rPr>
              <a:t>The following shows the actual bits sent</a:t>
            </a:r>
          </a:p>
          <a:p>
            <a:pPr eaLnBrk="1" hangingPunct="1">
              <a:spcBef>
                <a:spcPct val="50000"/>
              </a:spcBef>
              <a:buFontTx/>
              <a:buNone/>
            </a:pPr>
            <a:r>
              <a:rPr lang="en-US" altLang="en-US" sz="2800">
                <a:latin typeface="Times" panose="02020603050405020304" pitchFamily="18" charset="0"/>
              </a:rPr>
              <a:t>    </a:t>
            </a:r>
            <a:r>
              <a:rPr lang="en-US" altLang="en-US" sz="2400">
                <a:latin typeface="Times" panose="02020603050405020304" pitchFamily="18" charset="0"/>
              </a:rPr>
              <a:t>1110111</a:t>
            </a:r>
            <a:r>
              <a:rPr lang="en-US" altLang="en-US" sz="2400" b="1" u="sng">
                <a:solidFill>
                  <a:schemeClr val="hlink"/>
                </a:solidFill>
                <a:latin typeface="Times" panose="02020603050405020304" pitchFamily="18" charset="0"/>
              </a:rPr>
              <a:t>0</a:t>
            </a:r>
            <a:r>
              <a:rPr lang="en-US" altLang="en-US" sz="2400">
                <a:latin typeface="Times" panose="02020603050405020304" pitchFamily="18" charset="0"/>
              </a:rPr>
              <a:t>   1101111</a:t>
            </a:r>
            <a:r>
              <a:rPr lang="en-US" altLang="en-US" sz="2400" b="1" u="sng">
                <a:solidFill>
                  <a:schemeClr val="hlink"/>
                </a:solidFill>
                <a:latin typeface="Times" panose="02020603050405020304" pitchFamily="18" charset="0"/>
              </a:rPr>
              <a:t>0</a:t>
            </a:r>
            <a:r>
              <a:rPr lang="en-US" altLang="en-US" sz="2400">
                <a:latin typeface="Times" panose="02020603050405020304" pitchFamily="18" charset="0"/>
              </a:rPr>
              <a:t>   1110010</a:t>
            </a:r>
            <a:r>
              <a:rPr lang="en-US" altLang="en-US" sz="2400" b="1" u="sng">
                <a:solidFill>
                  <a:schemeClr val="hlink"/>
                </a:solidFill>
                <a:latin typeface="Times" panose="02020603050405020304" pitchFamily="18" charset="0"/>
              </a:rPr>
              <a:t>0</a:t>
            </a:r>
            <a:r>
              <a:rPr lang="en-US" altLang="en-US" sz="2400">
                <a:latin typeface="Times" panose="02020603050405020304" pitchFamily="18" charset="0"/>
              </a:rPr>
              <a:t>   1101100</a:t>
            </a:r>
            <a:r>
              <a:rPr lang="en-US" altLang="en-US" sz="2400" b="1" u="sng">
                <a:solidFill>
                  <a:schemeClr val="hlink"/>
                </a:solidFill>
                <a:latin typeface="Times" panose="02020603050405020304" pitchFamily="18" charset="0"/>
              </a:rPr>
              <a:t>0</a:t>
            </a:r>
            <a:r>
              <a:rPr lang="en-US" altLang="en-US" sz="2400">
                <a:latin typeface="Times" panose="02020603050405020304" pitchFamily="18" charset="0"/>
              </a:rPr>
              <a:t>   1100100</a:t>
            </a:r>
            <a:r>
              <a:rPr lang="en-US" altLang="en-US" sz="2400" b="1" u="sng">
                <a:solidFill>
                  <a:schemeClr val="hlink"/>
                </a:solidFill>
                <a:latin typeface="Times" panose="02020603050405020304" pitchFamily="18" charset="0"/>
              </a:rPr>
              <a:t>1</a:t>
            </a:r>
          </a:p>
        </p:txBody>
      </p:sp>
      <p:sp>
        <p:nvSpPr>
          <p:cNvPr id="16387" name="Text Box 5"/>
          <p:cNvSpPr txBox="1">
            <a:spLocks noChangeArrowheads="1"/>
          </p:cNvSpPr>
          <p:nvPr/>
        </p:nvSpPr>
        <p:spPr bwMode="auto">
          <a:xfrm>
            <a:off x="1774826" y="115889"/>
            <a:ext cx="24479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000" b="1" i="1" u="sng">
                <a:solidFill>
                  <a:schemeClr val="accent2"/>
                </a:solidFill>
              </a:rPr>
              <a:t>Example 1</a:t>
            </a:r>
          </a:p>
        </p:txBody>
      </p:sp>
      <p:sp>
        <p:nvSpPr>
          <p:cNvPr id="16388" name="Rectangle 6"/>
          <p:cNvSpPr>
            <a:spLocks noChangeArrowheads="1"/>
          </p:cNvSpPr>
          <p:nvPr/>
        </p:nvSpPr>
        <p:spPr bwMode="auto">
          <a:xfrm>
            <a:off x="1781175" y="4005264"/>
            <a:ext cx="8458200" cy="21050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000">
                <a:latin typeface="Times" panose="02020603050405020304" pitchFamily="18" charset="0"/>
              </a:rPr>
              <a:t>Now suppose the word </a:t>
            </a:r>
            <a:r>
              <a:rPr lang="en-US" altLang="en-US" sz="2000" i="1">
                <a:latin typeface="Times" panose="02020603050405020304" pitchFamily="18" charset="0"/>
              </a:rPr>
              <a:t>world</a:t>
            </a:r>
            <a:r>
              <a:rPr lang="en-US" altLang="en-US" sz="2000">
                <a:latin typeface="Times" panose="02020603050405020304" pitchFamily="18" charset="0"/>
              </a:rPr>
              <a:t> is received by the receiver without being corrupted in transmission. </a:t>
            </a:r>
          </a:p>
          <a:p>
            <a:pPr eaLnBrk="1" hangingPunct="1">
              <a:spcBef>
                <a:spcPct val="50000"/>
              </a:spcBef>
              <a:buFontTx/>
              <a:buNone/>
            </a:pPr>
            <a:r>
              <a:rPr lang="en-US" altLang="en-US" sz="2800">
                <a:latin typeface="Times" panose="02020603050405020304" pitchFamily="18" charset="0"/>
              </a:rPr>
              <a:t> 11101110   11011110   11100100   11011000   11001001</a:t>
            </a:r>
          </a:p>
          <a:p>
            <a:pPr eaLnBrk="1" hangingPunct="1">
              <a:spcBef>
                <a:spcPct val="50000"/>
              </a:spcBef>
              <a:buFontTx/>
              <a:buNone/>
            </a:pPr>
            <a:r>
              <a:rPr lang="en-US" altLang="en-US" sz="2000">
                <a:latin typeface="Times" panose="02020603050405020304" pitchFamily="18" charset="0"/>
              </a:rPr>
              <a:t>The receiver counts the 1s in each character and comes up with even numbers (6, 6, 4, 4, 4). The data are accepted. </a:t>
            </a:r>
          </a:p>
        </p:txBody>
      </p:sp>
      <p:sp>
        <p:nvSpPr>
          <p:cNvPr id="16389" name="Line 7"/>
          <p:cNvSpPr>
            <a:spLocks noChangeShapeType="1"/>
          </p:cNvSpPr>
          <p:nvPr/>
        </p:nvSpPr>
        <p:spPr bwMode="auto">
          <a:xfrm>
            <a:off x="1774825" y="3644900"/>
            <a:ext cx="8642350" cy="0"/>
          </a:xfrm>
          <a:prstGeom prst="line">
            <a:avLst/>
          </a:prstGeom>
          <a:noFill/>
          <a:ln w="9525">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24170837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ChangeArrowheads="1"/>
          </p:cNvSpPr>
          <p:nvPr/>
        </p:nvSpPr>
        <p:spPr bwMode="auto">
          <a:xfrm>
            <a:off x="1703388" y="476251"/>
            <a:ext cx="8458200" cy="21050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000">
                <a:latin typeface="Times" panose="02020603050405020304" pitchFamily="18" charset="0"/>
              </a:rPr>
              <a:t>Now suppose the word </a:t>
            </a:r>
            <a:r>
              <a:rPr lang="en-US" altLang="en-US" sz="2000" i="1">
                <a:latin typeface="Times" panose="02020603050405020304" pitchFamily="18" charset="0"/>
              </a:rPr>
              <a:t>world</a:t>
            </a:r>
            <a:r>
              <a:rPr lang="en-US" altLang="en-US" sz="2000">
                <a:latin typeface="Times" panose="02020603050405020304" pitchFamily="18" charset="0"/>
              </a:rPr>
              <a:t> in Example 1 is corrupted during transmission. </a:t>
            </a:r>
          </a:p>
          <a:p>
            <a:pPr eaLnBrk="1" hangingPunct="1">
              <a:spcBef>
                <a:spcPct val="50000"/>
              </a:spcBef>
              <a:buFontTx/>
              <a:buNone/>
            </a:pPr>
            <a:r>
              <a:rPr lang="en-US" altLang="en-US" sz="2800">
                <a:latin typeface="Times" panose="02020603050405020304" pitchFamily="18" charset="0"/>
              </a:rPr>
              <a:t> 111</a:t>
            </a:r>
            <a:r>
              <a:rPr lang="en-US" altLang="en-US" sz="2800" u="sng">
                <a:latin typeface="Times" panose="02020603050405020304" pitchFamily="18" charset="0"/>
              </a:rPr>
              <a:t>1</a:t>
            </a:r>
            <a:r>
              <a:rPr lang="en-US" altLang="en-US" sz="2800">
                <a:latin typeface="Times" panose="02020603050405020304" pitchFamily="18" charset="0"/>
              </a:rPr>
              <a:t>1110   11011110   1110</a:t>
            </a:r>
            <a:r>
              <a:rPr lang="en-US" altLang="en-US" sz="2800" u="sng">
                <a:latin typeface="Times" panose="02020603050405020304" pitchFamily="18" charset="0"/>
              </a:rPr>
              <a:t>1</a:t>
            </a:r>
            <a:r>
              <a:rPr lang="en-US" altLang="en-US" sz="2800">
                <a:latin typeface="Times" panose="02020603050405020304" pitchFamily="18" charset="0"/>
              </a:rPr>
              <a:t>100   11011000   11001001</a:t>
            </a:r>
          </a:p>
          <a:p>
            <a:pPr eaLnBrk="1" hangingPunct="1">
              <a:spcBef>
                <a:spcPct val="50000"/>
              </a:spcBef>
              <a:buFontTx/>
              <a:buNone/>
            </a:pPr>
            <a:r>
              <a:rPr lang="en-US" altLang="en-US" sz="2000">
                <a:latin typeface="Times" panose="02020603050405020304" pitchFamily="18" charset="0"/>
              </a:rPr>
              <a:t>The receiver counts the 1s in each character and comes up with even and odd numbers (7, 6, 5, 4, 4). The receiver knows that the data are corrupted, discards them, and asks for retransmission.</a:t>
            </a:r>
          </a:p>
        </p:txBody>
      </p:sp>
      <p:sp>
        <p:nvSpPr>
          <p:cNvPr id="17411" name="Rectangle 5"/>
          <p:cNvSpPr>
            <a:spLocks noChangeArrowheads="1"/>
          </p:cNvSpPr>
          <p:nvPr/>
        </p:nvSpPr>
        <p:spPr bwMode="auto">
          <a:xfrm>
            <a:off x="1703388" y="4076701"/>
            <a:ext cx="8640762" cy="217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ts val="1200"/>
              </a:spcBef>
              <a:spcAft>
                <a:spcPts val="1000"/>
              </a:spcAft>
              <a:buFontTx/>
              <a:buChar char="-"/>
            </a:pPr>
            <a:r>
              <a:rPr lang="en-US" altLang="en-US" sz="2000"/>
              <a:t> Simple parity check can detect all single-bit errors.</a:t>
            </a:r>
          </a:p>
          <a:p>
            <a:pPr>
              <a:spcBef>
                <a:spcPts val="1200"/>
              </a:spcBef>
              <a:spcAft>
                <a:spcPts val="1000"/>
              </a:spcAft>
              <a:buFontTx/>
              <a:buChar char="-"/>
            </a:pPr>
            <a:r>
              <a:rPr lang="en-US" altLang="en-US" sz="2000"/>
              <a:t> It can detect burst errors only if the total number of errors in each data unit is odd (1,3,5, … etc.)</a:t>
            </a:r>
          </a:p>
          <a:p>
            <a:pPr>
              <a:spcBef>
                <a:spcPts val="1200"/>
              </a:spcBef>
              <a:spcAft>
                <a:spcPts val="1000"/>
              </a:spcAft>
              <a:buNone/>
            </a:pPr>
            <a:r>
              <a:rPr lang="en-US" altLang="en-US" sz="2000"/>
              <a:t>- This method cannot detect errors where the total number of bits changed is even (2,4,6, … etc.)</a:t>
            </a:r>
          </a:p>
        </p:txBody>
      </p:sp>
      <p:sp>
        <p:nvSpPr>
          <p:cNvPr id="17412" name="Text Box 7"/>
          <p:cNvSpPr txBox="1">
            <a:spLocks noChangeArrowheads="1"/>
          </p:cNvSpPr>
          <p:nvPr/>
        </p:nvSpPr>
        <p:spPr bwMode="auto">
          <a:xfrm>
            <a:off x="1774826" y="3573464"/>
            <a:ext cx="18716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000" b="1" i="1">
                <a:solidFill>
                  <a:schemeClr val="accent2"/>
                </a:solidFill>
              </a:rPr>
              <a:t>Performance</a:t>
            </a:r>
          </a:p>
        </p:txBody>
      </p:sp>
    </p:spTree>
    <p:extLst>
      <p:ext uri="{BB962C8B-B14F-4D97-AF65-F5344CB8AC3E}">
        <p14:creationId xmlns:p14="http://schemas.microsoft.com/office/powerpoint/2010/main" val="7663181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4825" y="908051"/>
            <a:ext cx="8642350" cy="510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89333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ChangeArrowheads="1"/>
          </p:cNvSpPr>
          <p:nvPr/>
        </p:nvSpPr>
        <p:spPr bwMode="auto">
          <a:xfrm>
            <a:off x="1847851" y="892176"/>
            <a:ext cx="8640763" cy="570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a:t>The data link layer is responsible for node-to-node (hop-to-hop) communication. Specific responsibilities of the data link layer include </a:t>
            </a:r>
            <a:r>
              <a:rPr lang="en-US" altLang="en-US" sz="2000" i="1">
                <a:solidFill>
                  <a:schemeClr val="accent2"/>
                </a:solidFill>
              </a:rPr>
              <a:t>framing, addressing, flow control, error control, </a:t>
            </a:r>
            <a:r>
              <a:rPr lang="en-US" altLang="en-US" sz="2000">
                <a:solidFill>
                  <a:schemeClr val="accent2"/>
                </a:solidFill>
              </a:rPr>
              <a:t>and </a:t>
            </a:r>
            <a:r>
              <a:rPr lang="en-US" altLang="en-US" sz="2000" i="1">
                <a:solidFill>
                  <a:schemeClr val="accent2"/>
                </a:solidFill>
              </a:rPr>
              <a:t>media access control</a:t>
            </a:r>
            <a:r>
              <a:rPr lang="en-US" altLang="en-US" sz="2000" i="1"/>
              <a:t>. </a:t>
            </a:r>
          </a:p>
          <a:p>
            <a:pPr eaLnBrk="1" hangingPunct="1">
              <a:spcBef>
                <a:spcPct val="0"/>
              </a:spcBef>
              <a:buFontTx/>
              <a:buNone/>
            </a:pPr>
            <a:endParaRPr lang="en-US" altLang="en-US" sz="2000" i="1"/>
          </a:p>
          <a:p>
            <a:pPr eaLnBrk="1" hangingPunct="1">
              <a:spcBef>
                <a:spcPct val="0"/>
              </a:spcBef>
              <a:buFontTx/>
              <a:buNone/>
            </a:pPr>
            <a:r>
              <a:rPr lang="en-US" altLang="en-US" sz="1800" i="1" u="sng">
                <a:solidFill>
                  <a:schemeClr val="accent2"/>
                </a:solidFill>
              </a:rPr>
              <a:t>Framing</a:t>
            </a:r>
            <a:r>
              <a:rPr lang="en-US" altLang="en-US" sz="1800" i="1"/>
              <a:t> : </a:t>
            </a:r>
            <a:r>
              <a:rPr lang="en-US" altLang="en-US" sz="1800"/>
              <a:t>The data link layer divides the stream of bits received from the network layer into manageable data units called frames. </a:t>
            </a:r>
          </a:p>
          <a:p>
            <a:pPr eaLnBrk="1" hangingPunct="1">
              <a:spcBef>
                <a:spcPct val="0"/>
              </a:spcBef>
              <a:buFontTx/>
              <a:buNone/>
            </a:pPr>
            <a:endParaRPr lang="en-US" altLang="en-US" sz="1800"/>
          </a:p>
          <a:p>
            <a:pPr eaLnBrk="1" hangingPunct="1">
              <a:spcBef>
                <a:spcPct val="0"/>
              </a:spcBef>
              <a:buFontTx/>
              <a:buNone/>
            </a:pPr>
            <a:r>
              <a:rPr lang="en-US" altLang="en-US" sz="1800" i="1" u="sng">
                <a:solidFill>
                  <a:schemeClr val="accent2"/>
                </a:solidFill>
              </a:rPr>
              <a:t>Addressing</a:t>
            </a:r>
            <a:r>
              <a:rPr lang="en-US" altLang="en-US" sz="1800"/>
              <a:t> : The data link layer adds a header to the frame to define the addresses of the sender and receiver of the frame. </a:t>
            </a:r>
          </a:p>
          <a:p>
            <a:pPr eaLnBrk="1" hangingPunct="1">
              <a:spcBef>
                <a:spcPct val="0"/>
              </a:spcBef>
              <a:buFontTx/>
              <a:buNone/>
            </a:pPr>
            <a:endParaRPr lang="en-US" altLang="en-US" sz="1800"/>
          </a:p>
          <a:p>
            <a:pPr eaLnBrk="1" hangingPunct="1">
              <a:spcBef>
                <a:spcPct val="0"/>
              </a:spcBef>
              <a:buFontTx/>
              <a:buNone/>
            </a:pPr>
            <a:r>
              <a:rPr lang="en-US" altLang="en-US" sz="1800" i="1" u="sng">
                <a:solidFill>
                  <a:schemeClr val="accent2"/>
                </a:solidFill>
              </a:rPr>
              <a:t>Flow Control</a:t>
            </a:r>
            <a:r>
              <a:rPr lang="en-US" altLang="en-US" sz="1800"/>
              <a:t> : If the rate at which the data are absorbed by the receiver is less than the rate at which data are produced in the sender, the data link layer imposes a flow control mechanism to avoid overwhelming the receiver. </a:t>
            </a:r>
          </a:p>
          <a:p>
            <a:pPr eaLnBrk="1" hangingPunct="1">
              <a:spcBef>
                <a:spcPct val="0"/>
              </a:spcBef>
              <a:buFontTx/>
              <a:buNone/>
            </a:pPr>
            <a:endParaRPr lang="en-US" altLang="en-US" sz="1800"/>
          </a:p>
          <a:p>
            <a:pPr eaLnBrk="1" hangingPunct="1">
              <a:spcBef>
                <a:spcPct val="0"/>
              </a:spcBef>
              <a:buFontTx/>
              <a:buNone/>
            </a:pPr>
            <a:r>
              <a:rPr lang="en-US" altLang="en-US" sz="1800" i="1" u="sng">
                <a:solidFill>
                  <a:schemeClr val="accent2"/>
                </a:solidFill>
              </a:rPr>
              <a:t>Error Control</a:t>
            </a:r>
            <a:r>
              <a:rPr lang="en-US" altLang="en-US" sz="1800"/>
              <a:t> : The data link layer also adds reliability to the physical layer by adding mechanisms to detect and retransmit damaged, duplicate, or lost frames.</a:t>
            </a:r>
          </a:p>
          <a:p>
            <a:pPr eaLnBrk="1" hangingPunct="1">
              <a:spcBef>
                <a:spcPct val="0"/>
              </a:spcBef>
              <a:buFontTx/>
              <a:buNone/>
            </a:pPr>
            <a:endParaRPr lang="en-US" altLang="en-US" sz="1800"/>
          </a:p>
          <a:p>
            <a:pPr eaLnBrk="1" hangingPunct="1">
              <a:spcBef>
                <a:spcPct val="0"/>
              </a:spcBef>
              <a:buFontTx/>
              <a:buNone/>
            </a:pPr>
            <a:r>
              <a:rPr lang="en-US" altLang="en-US" sz="1800" i="1" u="sng">
                <a:solidFill>
                  <a:schemeClr val="accent2"/>
                </a:solidFill>
              </a:rPr>
              <a:t>Media Access Control</a:t>
            </a:r>
            <a:r>
              <a:rPr lang="en-US" altLang="en-US" sz="1800"/>
              <a:t> : When two or more devices are connected to the same link, data link layer protocols are necessary to determine which device has control over the link at any given time.</a:t>
            </a:r>
          </a:p>
        </p:txBody>
      </p:sp>
      <p:sp>
        <p:nvSpPr>
          <p:cNvPr id="6147" name="Rectangle 6"/>
          <p:cNvSpPr>
            <a:spLocks noChangeArrowheads="1"/>
          </p:cNvSpPr>
          <p:nvPr/>
        </p:nvSpPr>
        <p:spPr bwMode="auto">
          <a:xfrm>
            <a:off x="4583114" y="260351"/>
            <a:ext cx="27209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chemeClr val="accent2"/>
                </a:solidFill>
              </a:rPr>
              <a:t>Data link layer duties</a:t>
            </a:r>
          </a:p>
        </p:txBody>
      </p:sp>
    </p:spTree>
    <p:extLst>
      <p:ext uri="{BB962C8B-B14F-4D97-AF65-F5344CB8AC3E}">
        <p14:creationId xmlns:p14="http://schemas.microsoft.com/office/powerpoint/2010/main" val="25431470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p:cNvSpPr txBox="1">
            <a:spLocks noChangeArrowheads="1"/>
          </p:cNvSpPr>
          <p:nvPr/>
        </p:nvSpPr>
        <p:spPr bwMode="auto">
          <a:xfrm>
            <a:off x="3468149" y="1541463"/>
            <a:ext cx="5390643"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6000" b="1" i="1">
                <a:solidFill>
                  <a:schemeClr val="accent2"/>
                </a:solidFill>
                <a:latin typeface="Times New Roman" panose="02020603050405020304" pitchFamily="18" charset="0"/>
              </a:rPr>
              <a:t>Error Detection</a:t>
            </a:r>
            <a:br>
              <a:rPr lang="en-US" altLang="en-US" sz="6000" b="1" i="1">
                <a:solidFill>
                  <a:schemeClr val="accent2"/>
                </a:solidFill>
                <a:latin typeface="Times New Roman" panose="02020603050405020304" pitchFamily="18" charset="0"/>
              </a:rPr>
            </a:br>
            <a:r>
              <a:rPr lang="en-US" altLang="en-US" sz="6000" b="1" i="1">
                <a:solidFill>
                  <a:schemeClr val="accent2"/>
                </a:solidFill>
                <a:latin typeface="Times New Roman" panose="02020603050405020304" pitchFamily="18" charset="0"/>
              </a:rPr>
              <a:t>and</a:t>
            </a:r>
            <a:br>
              <a:rPr lang="en-US" altLang="en-US" sz="6000" b="1" i="1">
                <a:solidFill>
                  <a:schemeClr val="accent2"/>
                </a:solidFill>
                <a:latin typeface="Times New Roman" panose="02020603050405020304" pitchFamily="18" charset="0"/>
              </a:rPr>
            </a:br>
            <a:r>
              <a:rPr lang="en-US" altLang="en-US" sz="6000" b="1" i="1">
                <a:solidFill>
                  <a:schemeClr val="accent2"/>
                </a:solidFill>
                <a:latin typeface="Times New Roman" panose="02020603050405020304" pitchFamily="18" charset="0"/>
              </a:rPr>
              <a:t>Correction</a:t>
            </a:r>
          </a:p>
        </p:txBody>
      </p:sp>
    </p:spTree>
    <p:extLst>
      <p:ext uri="{BB962C8B-B14F-4D97-AF65-F5344CB8AC3E}">
        <p14:creationId xmlns:p14="http://schemas.microsoft.com/office/powerpoint/2010/main" val="18769142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ChangeArrowheads="1"/>
          </p:cNvSpPr>
          <p:nvPr/>
        </p:nvSpPr>
        <p:spPr bwMode="auto">
          <a:xfrm>
            <a:off x="1703389" y="404814"/>
            <a:ext cx="8713787" cy="344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0"/>
              </a:spcBef>
              <a:buFontTx/>
              <a:buChar char="-"/>
            </a:pPr>
            <a:r>
              <a:rPr lang="en-US" altLang="en-US" sz="2000"/>
              <a:t>Networks must be able to transfer data from one device to another with acceptable accuracy.</a:t>
            </a:r>
          </a:p>
          <a:p>
            <a:pPr algn="just" eaLnBrk="1" hangingPunct="1">
              <a:spcBef>
                <a:spcPct val="0"/>
              </a:spcBef>
              <a:buFontTx/>
              <a:buNone/>
            </a:pPr>
            <a:endParaRPr lang="en-US" altLang="en-US" sz="2000"/>
          </a:p>
          <a:p>
            <a:pPr algn="just" eaLnBrk="1" hangingPunct="1">
              <a:spcBef>
                <a:spcPct val="0"/>
              </a:spcBef>
              <a:buFontTx/>
              <a:buChar char="-"/>
            </a:pPr>
            <a:r>
              <a:rPr lang="en-US" altLang="en-US" sz="2000"/>
              <a:t>For most applications, a system must guarantee that the data received are identical to the data transmitted. </a:t>
            </a:r>
          </a:p>
          <a:p>
            <a:pPr algn="just" eaLnBrk="1" hangingPunct="1">
              <a:spcBef>
                <a:spcPct val="0"/>
              </a:spcBef>
              <a:buFontTx/>
              <a:buNone/>
            </a:pPr>
            <a:endParaRPr lang="en-US" altLang="en-US" sz="2000"/>
          </a:p>
          <a:p>
            <a:pPr algn="just" eaLnBrk="1" hangingPunct="1">
              <a:spcBef>
                <a:spcPct val="0"/>
              </a:spcBef>
              <a:buFontTx/>
              <a:buNone/>
            </a:pPr>
            <a:r>
              <a:rPr lang="en-US" altLang="en-US" sz="2000"/>
              <a:t>- Whenever bits flow from one point to another, they are subject to unpredictable changes because of interference. This interference can change the shape of the signal. If the signal is carrying encoded binary data, such changes can alter the meaning of the data, changing 0 to 1 or 1 to 0.</a:t>
            </a:r>
          </a:p>
        </p:txBody>
      </p:sp>
      <p:grpSp>
        <p:nvGrpSpPr>
          <p:cNvPr id="8195" name="Group 12"/>
          <p:cNvGrpSpPr>
            <a:grpSpLocks/>
          </p:cNvGrpSpPr>
          <p:nvPr/>
        </p:nvGrpSpPr>
        <p:grpSpPr bwMode="auto">
          <a:xfrm>
            <a:off x="2943226" y="4149725"/>
            <a:ext cx="6265863" cy="1938338"/>
            <a:chOff x="894" y="2614"/>
            <a:chExt cx="3947" cy="1221"/>
          </a:xfrm>
        </p:grpSpPr>
        <p:sp>
          <p:nvSpPr>
            <p:cNvPr id="8196" name="AutoShape 5"/>
            <p:cNvSpPr>
              <a:spLocks noChangeArrowheads="1"/>
            </p:cNvSpPr>
            <p:nvPr/>
          </p:nvSpPr>
          <p:spPr bwMode="auto">
            <a:xfrm>
              <a:off x="2018" y="2614"/>
              <a:ext cx="1723" cy="409"/>
            </a:xfrm>
            <a:prstGeom prst="flowChartAlternateProcess">
              <a:avLst/>
            </a:prstGeom>
            <a:solidFill>
              <a:srgbClr val="E2C2B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800"/>
                <a:t>Types Of Errors</a:t>
              </a:r>
            </a:p>
          </p:txBody>
        </p:sp>
        <p:sp>
          <p:nvSpPr>
            <p:cNvPr id="8197" name="AutoShape 6"/>
            <p:cNvSpPr>
              <a:spLocks noChangeArrowheads="1"/>
            </p:cNvSpPr>
            <p:nvPr/>
          </p:nvSpPr>
          <p:spPr bwMode="auto">
            <a:xfrm>
              <a:off x="894" y="3472"/>
              <a:ext cx="1452" cy="363"/>
            </a:xfrm>
            <a:prstGeom prst="flowChartAlternateProcess">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800"/>
                <a:t>Single – Bit Error</a:t>
              </a:r>
            </a:p>
          </p:txBody>
        </p:sp>
        <p:sp>
          <p:nvSpPr>
            <p:cNvPr id="8198" name="AutoShape 7"/>
            <p:cNvSpPr>
              <a:spLocks noChangeArrowheads="1"/>
            </p:cNvSpPr>
            <p:nvPr/>
          </p:nvSpPr>
          <p:spPr bwMode="auto">
            <a:xfrm>
              <a:off x="3389" y="3472"/>
              <a:ext cx="1452" cy="363"/>
            </a:xfrm>
            <a:prstGeom prst="flowChartAlternateProcess">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800"/>
                <a:t>Burst – Bit Error</a:t>
              </a:r>
            </a:p>
          </p:txBody>
        </p:sp>
        <p:sp>
          <p:nvSpPr>
            <p:cNvPr id="8199" name="Line 8"/>
            <p:cNvSpPr>
              <a:spLocks noChangeShapeType="1"/>
            </p:cNvSpPr>
            <p:nvPr/>
          </p:nvSpPr>
          <p:spPr bwMode="auto">
            <a:xfrm flipH="1">
              <a:off x="1634" y="3245"/>
              <a:ext cx="249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0" name="Line 9"/>
            <p:cNvSpPr>
              <a:spLocks noChangeShapeType="1"/>
            </p:cNvSpPr>
            <p:nvPr/>
          </p:nvSpPr>
          <p:spPr bwMode="auto">
            <a:xfrm>
              <a:off x="1624" y="3245"/>
              <a:ext cx="0" cy="22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1" name="Line 10"/>
            <p:cNvSpPr>
              <a:spLocks noChangeShapeType="1"/>
            </p:cNvSpPr>
            <p:nvPr/>
          </p:nvSpPr>
          <p:spPr bwMode="auto">
            <a:xfrm>
              <a:off x="2915" y="3018"/>
              <a:ext cx="0" cy="22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2" name="Line 11"/>
            <p:cNvSpPr>
              <a:spLocks noChangeShapeType="1"/>
            </p:cNvSpPr>
            <p:nvPr/>
          </p:nvSpPr>
          <p:spPr bwMode="auto">
            <a:xfrm>
              <a:off x="4126" y="3242"/>
              <a:ext cx="0" cy="22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14167806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ChangeArrowheads="1"/>
          </p:cNvSpPr>
          <p:nvPr/>
        </p:nvSpPr>
        <p:spPr bwMode="auto">
          <a:xfrm>
            <a:off x="1703389" y="692151"/>
            <a:ext cx="8785225"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a:t>- The term </a:t>
            </a:r>
            <a:r>
              <a:rPr lang="en-US" altLang="en-US" sz="2000" i="1"/>
              <a:t>single-bit error </a:t>
            </a:r>
            <a:r>
              <a:rPr lang="en-US" altLang="en-US" sz="2000"/>
              <a:t>means that only 1 bit of a given data unit (such as a byte, character, or packet) is changed from 1 to 0 or from 0 to 1.</a:t>
            </a:r>
          </a:p>
          <a:p>
            <a:pPr eaLnBrk="1" hangingPunct="1">
              <a:spcBef>
                <a:spcPct val="0"/>
              </a:spcBef>
              <a:buFontTx/>
              <a:buNone/>
            </a:pPr>
            <a:endParaRPr lang="en-US" altLang="en-US" sz="2000"/>
          </a:p>
        </p:txBody>
      </p:sp>
      <p:sp>
        <p:nvSpPr>
          <p:cNvPr id="9219" name="Rectangle 5"/>
          <p:cNvSpPr>
            <a:spLocks noChangeArrowheads="1"/>
          </p:cNvSpPr>
          <p:nvPr/>
        </p:nvSpPr>
        <p:spPr bwMode="auto">
          <a:xfrm>
            <a:off x="1774825" y="163514"/>
            <a:ext cx="20589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chemeClr val="accent2"/>
                </a:solidFill>
              </a:rPr>
              <a:t>Single-Bit Error</a:t>
            </a:r>
          </a:p>
        </p:txBody>
      </p:sp>
      <p:grpSp>
        <p:nvGrpSpPr>
          <p:cNvPr id="9220" name="Group 10"/>
          <p:cNvGrpSpPr>
            <a:grpSpLocks/>
          </p:cNvGrpSpPr>
          <p:nvPr/>
        </p:nvGrpSpPr>
        <p:grpSpPr bwMode="auto">
          <a:xfrm>
            <a:off x="1847850" y="2163763"/>
            <a:ext cx="8497888" cy="1409700"/>
            <a:chOff x="249" y="1162"/>
            <a:chExt cx="5353" cy="888"/>
          </a:xfrm>
        </p:grpSpPr>
        <p:pic>
          <p:nvPicPr>
            <p:cNvPr id="9222"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 y="1162"/>
              <a:ext cx="4099" cy="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3" name="Rectangle 7"/>
            <p:cNvSpPr>
              <a:spLocks noChangeArrowheads="1"/>
            </p:cNvSpPr>
            <p:nvPr/>
          </p:nvSpPr>
          <p:spPr bwMode="auto">
            <a:xfrm>
              <a:off x="4694" y="1298"/>
              <a:ext cx="90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t>(ASCII </a:t>
              </a:r>
              <a:r>
                <a:rPr lang="en-US" altLang="en-US" sz="1800" i="1"/>
                <a:t>STX)</a:t>
              </a:r>
            </a:p>
          </p:txBody>
        </p:sp>
        <p:sp>
          <p:nvSpPr>
            <p:cNvPr id="9224" name="Rectangle 8"/>
            <p:cNvSpPr>
              <a:spLocks noChangeArrowheads="1"/>
            </p:cNvSpPr>
            <p:nvPr/>
          </p:nvSpPr>
          <p:spPr bwMode="auto">
            <a:xfrm>
              <a:off x="249" y="1253"/>
              <a:ext cx="79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t>(ASCII </a:t>
              </a:r>
              <a:r>
                <a:rPr lang="en-US" altLang="en-US" sz="1800" i="1"/>
                <a:t>LF)</a:t>
              </a:r>
            </a:p>
          </p:txBody>
        </p:sp>
      </p:grpSp>
      <p:sp>
        <p:nvSpPr>
          <p:cNvPr id="9221" name="Rectangle 9"/>
          <p:cNvSpPr>
            <a:spLocks noChangeArrowheads="1"/>
          </p:cNvSpPr>
          <p:nvPr/>
        </p:nvSpPr>
        <p:spPr bwMode="auto">
          <a:xfrm>
            <a:off x="1703389" y="4387851"/>
            <a:ext cx="8785225"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0"/>
              </a:spcBef>
              <a:buFontTx/>
              <a:buNone/>
            </a:pPr>
            <a:r>
              <a:rPr lang="en-US" altLang="en-US" sz="2000"/>
              <a:t>- Single-bit errors are the least likely type of error in serial data transmission. </a:t>
            </a:r>
          </a:p>
          <a:p>
            <a:pPr algn="just" eaLnBrk="1" hangingPunct="1">
              <a:spcBef>
                <a:spcPct val="0"/>
              </a:spcBef>
              <a:buFontTx/>
              <a:buNone/>
            </a:pPr>
            <a:r>
              <a:rPr lang="en-US" altLang="en-US" sz="2000"/>
              <a:t>To understand why, imagine data sent at 1 Mbps. This means that each bit lasts only 1/1,000,000 s, or 1 µs. For a single-bit error to occur, the noise must have a duration of only 1 µs, which is very rare; noise normally lasts much longer than this.</a:t>
            </a:r>
          </a:p>
        </p:txBody>
      </p:sp>
    </p:spTree>
    <p:extLst>
      <p:ext uri="{BB962C8B-B14F-4D97-AF65-F5344CB8AC3E}">
        <p14:creationId xmlns:p14="http://schemas.microsoft.com/office/powerpoint/2010/main" val="27306336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ChangeArrowheads="1"/>
          </p:cNvSpPr>
          <p:nvPr/>
        </p:nvSpPr>
        <p:spPr bwMode="auto">
          <a:xfrm>
            <a:off x="1703389" y="908051"/>
            <a:ext cx="8785225"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Char char="-"/>
            </a:pPr>
            <a:r>
              <a:rPr lang="en-US" altLang="en-US" sz="2000"/>
              <a:t>The term </a:t>
            </a:r>
            <a:r>
              <a:rPr lang="en-US" altLang="en-US" sz="2000" i="1"/>
              <a:t>burst error </a:t>
            </a:r>
            <a:r>
              <a:rPr lang="en-US" altLang="en-US" sz="2000"/>
              <a:t>means that 2 or more bits in the data unit have changed from 1 to 0 or from 0 to 1.</a:t>
            </a:r>
          </a:p>
          <a:p>
            <a:pPr eaLnBrk="1" hangingPunct="1">
              <a:spcBef>
                <a:spcPct val="0"/>
              </a:spcBef>
              <a:buFontTx/>
              <a:buChar char="-"/>
            </a:pPr>
            <a:endParaRPr lang="en-US" altLang="en-US" sz="2000"/>
          </a:p>
          <a:p>
            <a:pPr eaLnBrk="1" hangingPunct="1">
              <a:spcBef>
                <a:spcPct val="0"/>
              </a:spcBef>
              <a:buFontTx/>
              <a:buNone/>
            </a:pPr>
            <a:r>
              <a:rPr lang="en-US" altLang="en-US" sz="2000"/>
              <a:t>- Burst error does not necessarily mean that the errors occur in consecutive bits</a:t>
            </a:r>
          </a:p>
        </p:txBody>
      </p:sp>
      <p:sp>
        <p:nvSpPr>
          <p:cNvPr id="10243" name="Rectangle 5"/>
          <p:cNvSpPr>
            <a:spLocks noChangeArrowheads="1"/>
          </p:cNvSpPr>
          <p:nvPr/>
        </p:nvSpPr>
        <p:spPr bwMode="auto">
          <a:xfrm>
            <a:off x="1774825" y="260351"/>
            <a:ext cx="1538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chemeClr val="accent2"/>
                </a:solidFill>
              </a:rPr>
              <a:t>Burst Error</a:t>
            </a:r>
          </a:p>
        </p:txBody>
      </p:sp>
      <p:pic>
        <p:nvPicPr>
          <p:cNvPr id="1024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60726" y="3263900"/>
            <a:ext cx="6291263" cy="290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557239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ChangeArrowheads="1"/>
          </p:cNvSpPr>
          <p:nvPr/>
        </p:nvSpPr>
        <p:spPr bwMode="auto">
          <a:xfrm>
            <a:off x="1774825" y="333376"/>
            <a:ext cx="8713788" cy="253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Char char="-"/>
            </a:pPr>
            <a:r>
              <a:rPr lang="en-US" altLang="en-US" sz="2000"/>
              <a:t>A burst error is more likely to occur than a single-bit error. The duration of noise is normally longer than the duration of 1 bit, which means that when noise affects data, it affects a set of bits. </a:t>
            </a:r>
          </a:p>
          <a:p>
            <a:pPr eaLnBrk="1" hangingPunct="1">
              <a:spcBef>
                <a:spcPct val="0"/>
              </a:spcBef>
              <a:buFontTx/>
              <a:buNone/>
            </a:pPr>
            <a:endParaRPr lang="en-US" altLang="en-US" sz="2000"/>
          </a:p>
          <a:p>
            <a:pPr eaLnBrk="1" hangingPunct="1">
              <a:spcBef>
                <a:spcPct val="0"/>
              </a:spcBef>
              <a:buFontTx/>
              <a:buChar char="-"/>
            </a:pPr>
            <a:r>
              <a:rPr lang="en-US" altLang="en-US" sz="2000"/>
              <a:t>The number of bits affected depends on the data rate and duration of noise. For example, if we are sending data at 1 Kbps, a noise of 1/100 s can affect 10 bits; if we are sending data at 1 Mbps, the same noise can affect 10,000 bits.</a:t>
            </a:r>
          </a:p>
        </p:txBody>
      </p:sp>
    </p:spTree>
    <p:extLst>
      <p:ext uri="{BB962C8B-B14F-4D97-AF65-F5344CB8AC3E}">
        <p14:creationId xmlns:p14="http://schemas.microsoft.com/office/powerpoint/2010/main" val="5396336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ChangeArrowheads="1"/>
          </p:cNvSpPr>
          <p:nvPr/>
        </p:nvSpPr>
        <p:spPr bwMode="auto">
          <a:xfrm>
            <a:off x="4800601" y="333375"/>
            <a:ext cx="2403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a:solidFill>
                  <a:schemeClr val="accent2"/>
                </a:solidFill>
              </a:rPr>
              <a:t>Error Detection</a:t>
            </a:r>
          </a:p>
        </p:txBody>
      </p:sp>
      <p:sp>
        <p:nvSpPr>
          <p:cNvPr id="12291" name="Text Box 5"/>
          <p:cNvSpPr txBox="1">
            <a:spLocks noChangeArrowheads="1"/>
          </p:cNvSpPr>
          <p:nvPr/>
        </p:nvSpPr>
        <p:spPr bwMode="auto">
          <a:xfrm>
            <a:off x="1703389" y="1052514"/>
            <a:ext cx="87137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000"/>
              <a:t>- Before we can correct the errors, we have first to detect that errors</a:t>
            </a:r>
          </a:p>
        </p:txBody>
      </p:sp>
      <p:sp>
        <p:nvSpPr>
          <p:cNvPr id="12292" name="Rectangle 6"/>
          <p:cNvSpPr>
            <a:spLocks noChangeArrowheads="1"/>
          </p:cNvSpPr>
          <p:nvPr/>
        </p:nvSpPr>
        <p:spPr bwMode="auto">
          <a:xfrm>
            <a:off x="1703389" y="2614614"/>
            <a:ext cx="8713787" cy="405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0"/>
              </a:spcBef>
              <a:buFontTx/>
              <a:buChar char="-"/>
            </a:pPr>
            <a:r>
              <a:rPr lang="en-US" altLang="en-US" sz="2000"/>
              <a:t> The central concept in detecting errors is redundancy. To be able to detect errors, we need to send some extra (redundant) bits with our data. These redundant bits are added by the sender and removed by the receiver. Their presence allows the receiver to detect corrupted bits.</a:t>
            </a:r>
          </a:p>
          <a:p>
            <a:pPr algn="just" eaLnBrk="1" hangingPunct="1">
              <a:spcBef>
                <a:spcPct val="0"/>
              </a:spcBef>
              <a:buFontTx/>
              <a:buNone/>
            </a:pPr>
            <a:endParaRPr lang="en-US" altLang="en-US" sz="2000"/>
          </a:p>
          <a:p>
            <a:pPr algn="just" eaLnBrk="1" hangingPunct="1">
              <a:spcBef>
                <a:spcPct val="0"/>
              </a:spcBef>
              <a:buFontTx/>
              <a:buChar char="-"/>
            </a:pPr>
            <a:r>
              <a:rPr lang="en-US" altLang="en-US" sz="2000"/>
              <a:t> One mechanism would be to send every data unit twice. The receiving device would then be able to do bit for bit comparison between the two versions of the data.</a:t>
            </a:r>
          </a:p>
          <a:p>
            <a:pPr algn="just" eaLnBrk="1" hangingPunct="1">
              <a:spcBef>
                <a:spcPct val="0"/>
              </a:spcBef>
              <a:buFontTx/>
              <a:buNone/>
            </a:pPr>
            <a:endParaRPr lang="en-US" altLang="en-US" sz="2000"/>
          </a:p>
          <a:p>
            <a:pPr algn="just" eaLnBrk="1" hangingPunct="1">
              <a:spcBef>
                <a:spcPct val="0"/>
              </a:spcBef>
              <a:buFontTx/>
              <a:buNone/>
            </a:pPr>
            <a:r>
              <a:rPr lang="en-US" altLang="en-US" sz="2000"/>
              <a:t>- This system would be completely accurate but it would also be slow. (double transmission time and time it takes to compare every bit)</a:t>
            </a:r>
          </a:p>
          <a:p>
            <a:pPr algn="just" eaLnBrk="1" hangingPunct="1">
              <a:spcBef>
                <a:spcPct val="0"/>
              </a:spcBef>
              <a:buFontTx/>
              <a:buNone/>
            </a:pPr>
            <a:endParaRPr lang="en-US" altLang="en-US" sz="2000"/>
          </a:p>
          <a:p>
            <a:pPr algn="just" eaLnBrk="1" hangingPunct="1">
              <a:spcBef>
                <a:spcPct val="0"/>
              </a:spcBef>
              <a:buFontTx/>
              <a:buNone/>
            </a:pPr>
            <a:endParaRPr lang="en-US" altLang="en-US" sz="2000"/>
          </a:p>
        </p:txBody>
      </p:sp>
      <p:sp>
        <p:nvSpPr>
          <p:cNvPr id="12293" name="Rectangle 7"/>
          <p:cNvSpPr>
            <a:spLocks noChangeArrowheads="1"/>
          </p:cNvSpPr>
          <p:nvPr/>
        </p:nvSpPr>
        <p:spPr bwMode="auto">
          <a:xfrm>
            <a:off x="1774826" y="2060576"/>
            <a:ext cx="17113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chemeClr val="accent2"/>
                </a:solidFill>
              </a:rPr>
              <a:t>Redundancy</a:t>
            </a:r>
          </a:p>
        </p:txBody>
      </p:sp>
    </p:spTree>
    <p:extLst>
      <p:ext uri="{BB962C8B-B14F-4D97-AF65-F5344CB8AC3E}">
        <p14:creationId xmlns:p14="http://schemas.microsoft.com/office/powerpoint/2010/main" val="4277440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988</Words>
  <Application>Microsoft Office PowerPoint</Application>
  <PresentationFormat>Widescreen</PresentationFormat>
  <Paragraphs>68</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Times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Hussam</dc:creator>
  <cp:lastModifiedBy>Hussam</cp:lastModifiedBy>
  <cp:revision>2</cp:revision>
  <dcterms:created xsi:type="dcterms:W3CDTF">2021-09-06T12:20:07Z</dcterms:created>
  <dcterms:modified xsi:type="dcterms:W3CDTF">2021-09-06T12:21:46Z</dcterms:modified>
</cp:coreProperties>
</file>